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834" r:id="rId5"/>
  </p:sldMasterIdLst>
  <p:notesMasterIdLst>
    <p:notesMasterId r:id="rId17"/>
  </p:notesMasterIdLst>
  <p:handoutMasterIdLst>
    <p:handoutMasterId r:id="rId18"/>
  </p:handoutMasterIdLst>
  <p:sldIdLst>
    <p:sldId id="263" r:id="rId6"/>
    <p:sldId id="261" r:id="rId7"/>
    <p:sldId id="264" r:id="rId8"/>
    <p:sldId id="265" r:id="rId9"/>
    <p:sldId id="266" r:id="rId10"/>
    <p:sldId id="268" r:id="rId11"/>
    <p:sldId id="267" r:id="rId12"/>
    <p:sldId id="269" r:id="rId13"/>
    <p:sldId id="271" r:id="rId14"/>
    <p:sldId id="270" r:id="rId15"/>
    <p:sldId id="272"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resa Chisholm" initials="TC" lastIdx="6" clrIdx="0">
    <p:extLst>
      <p:ext uri="{19B8F6BF-5375-455C-9EA6-DF929625EA0E}">
        <p15:presenceInfo xmlns:p15="http://schemas.microsoft.com/office/powerpoint/2012/main" userId="S-1-5-21-4258197046-2950697021-1640503629-11326" providerId="AD"/>
      </p:ext>
    </p:extLst>
  </p:cmAuthor>
  <p:cmAuthor id="2" name="Christine Nichols" initials="CN" lastIdx="0" clrIdx="1">
    <p:extLst>
      <p:ext uri="{19B8F6BF-5375-455C-9EA6-DF929625EA0E}">
        <p15:presenceInfo xmlns:p15="http://schemas.microsoft.com/office/powerpoint/2012/main" userId="S-1-5-21-4258197046-2950697021-1640503629-32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C92"/>
    <a:srgbClr val="00395A"/>
    <a:srgbClr val="74CBC8"/>
    <a:srgbClr val="F58220"/>
    <a:srgbClr val="DC83A6"/>
    <a:srgbClr val="6052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9" autoAdjust="0"/>
    <p:restoredTop sz="94635" autoAdjust="0"/>
  </p:normalViewPr>
  <p:slideViewPr>
    <p:cSldViewPr>
      <p:cViewPr varScale="1">
        <p:scale>
          <a:sx n="68" d="100"/>
          <a:sy n="68" d="100"/>
        </p:scale>
        <p:origin x="1446"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101" d="100"/>
          <a:sy n="101" d="100"/>
        </p:scale>
        <p:origin x="-4480" y="-12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AF857E2-2E1F-514F-A41B-22BD3C42E4F1}" type="datetimeFigureOut">
              <a:rPr lang="en-US" smtClean="0"/>
              <a:pPr/>
              <a:t>1/11/2022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3E25CC0-198C-974F-9C01-543D44F2F698}" type="slidenum">
              <a:rPr lang="en-US" smtClean="0"/>
              <a:pPr/>
              <a:t>‹#›</a:t>
            </a:fld>
            <a:endParaRPr lang="en-US"/>
          </a:p>
        </p:txBody>
      </p:sp>
    </p:spTree>
    <p:extLst>
      <p:ext uri="{BB962C8B-B14F-4D97-AF65-F5344CB8AC3E}">
        <p14:creationId xmlns:p14="http://schemas.microsoft.com/office/powerpoint/2010/main" val="2869124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27FE41-E058-434F-90C0-860A205088B7}" type="datetimeFigureOut">
              <a:rPr lang="en-US" smtClean="0"/>
              <a:pPr/>
              <a:t>1/11/2022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B699EA-4099-7140-9A68-260C12E8C2B0}" type="slidenum">
              <a:rPr lang="en-US" smtClean="0"/>
              <a:pPr/>
              <a:t>‹#›</a:t>
            </a:fld>
            <a:endParaRPr lang="en-US"/>
          </a:p>
        </p:txBody>
      </p:sp>
    </p:spTree>
    <p:extLst>
      <p:ext uri="{BB962C8B-B14F-4D97-AF65-F5344CB8AC3E}">
        <p14:creationId xmlns:p14="http://schemas.microsoft.com/office/powerpoint/2010/main" val="153666558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B699EA-4099-7140-9A68-260C12E8C2B0}" type="slidenum">
              <a:rPr lang="en-US" smtClean="0"/>
              <a:pPr/>
              <a:t>6</a:t>
            </a:fld>
            <a:endParaRPr lang="en-US"/>
          </a:p>
        </p:txBody>
      </p:sp>
    </p:spTree>
    <p:extLst>
      <p:ext uri="{BB962C8B-B14F-4D97-AF65-F5344CB8AC3E}">
        <p14:creationId xmlns:p14="http://schemas.microsoft.com/office/powerpoint/2010/main" val="41877788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alphaModFix amt="0"/>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b="1">
                <a:solidFill>
                  <a:schemeClr val="tx2"/>
                </a:solidFill>
                <a:latin typeface="Arial"/>
                <a:cs typeface="Arial"/>
              </a:defRPr>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b="1">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rotWithShape="1">
          <a:blip r:embed="rId2">
            <a:alphaModFix amt="0"/>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28"/>
            <a:ext cx="8229600" cy="648072"/>
          </a:xfrm>
          <a:prstGeom prst="rect">
            <a:avLst/>
          </a:prstGeom>
        </p:spPr>
        <p:txBody>
          <a:bodyPr/>
          <a:lstStyle>
            <a:lvl1pPr algn="l">
              <a:defRPr sz="3600" b="1">
                <a:solidFill>
                  <a:schemeClr val="tx1"/>
                </a:solidFill>
                <a:latin typeface="Arial"/>
                <a:cs typeface="Arial"/>
              </a:defRPr>
            </a:lvl1pPr>
          </a:lstStyle>
          <a:p>
            <a:r>
              <a:rPr lang="en-US" dirty="0"/>
              <a:t>Click to edit Master title style</a:t>
            </a:r>
            <a:endParaRPr lang="en-GB" dirty="0"/>
          </a:p>
        </p:txBody>
      </p:sp>
      <p:sp>
        <p:nvSpPr>
          <p:cNvPr id="3" name="Content Placeholder 2"/>
          <p:cNvSpPr>
            <a:spLocks noGrp="1"/>
          </p:cNvSpPr>
          <p:nvPr>
            <p:ph idx="1"/>
          </p:nvPr>
        </p:nvSpPr>
        <p:spPr>
          <a:xfrm>
            <a:off x="457200" y="1772816"/>
            <a:ext cx="8229600" cy="4353347"/>
          </a:xfrm>
          <a:prstGeom prst="rect">
            <a:avLst/>
          </a:prstGeom>
        </p:spPr>
        <p:txBody>
          <a:bodyPr/>
          <a:lstStyle>
            <a:lvl1pPr>
              <a:defRPr sz="2400" b="1">
                <a:solidFill>
                  <a:schemeClr val="tx2"/>
                </a:solidFill>
                <a:latin typeface="Arial"/>
                <a:cs typeface="Arial"/>
              </a:defRPr>
            </a:lvl1pPr>
            <a:lvl2pPr>
              <a:defRPr sz="2000" b="1">
                <a:solidFill>
                  <a:schemeClr val="tx2"/>
                </a:solidFill>
                <a:latin typeface="Arial"/>
                <a:cs typeface="Arial"/>
              </a:defRPr>
            </a:lvl2pPr>
            <a:lvl3pPr>
              <a:defRPr sz="2000" b="1">
                <a:solidFill>
                  <a:schemeClr val="tx2"/>
                </a:solidFill>
                <a:latin typeface="Arial"/>
                <a:cs typeface="Arial"/>
              </a:defRPr>
            </a:lvl3pPr>
            <a:lvl4pPr>
              <a:defRPr sz="1800" b="1">
                <a:solidFill>
                  <a:schemeClr val="tx2"/>
                </a:solidFill>
                <a:latin typeface="Arial"/>
                <a:cs typeface="Arial"/>
              </a:defRPr>
            </a:lvl4pPr>
            <a:lvl5pPr>
              <a:defRPr sz="1800" b="1">
                <a:solidFill>
                  <a:schemeClr val="tx2"/>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bg>
      <p:bgPr>
        <a:blipFill rotWithShape="1">
          <a:blip r:embed="rId2">
            <a:alphaModFix amt="0"/>
          </a:blip>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000" b="1">
                <a:solidFill>
                  <a:schemeClr val="tx1"/>
                </a:solidFill>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000">
                <a:solidFill>
                  <a:srgbClr val="1155A3"/>
                </a:solidFill>
                <a:latin typeface="Arial"/>
                <a:cs typeface="Arial"/>
              </a:defRPr>
            </a:lvl1pPr>
            <a:lvl2pPr>
              <a:defRPr sz="2000">
                <a:solidFill>
                  <a:srgbClr val="1155A3"/>
                </a:solidFill>
                <a:latin typeface="Arial"/>
                <a:cs typeface="Arial"/>
              </a:defRPr>
            </a:lvl2pPr>
            <a:lvl3pPr>
              <a:defRPr sz="1800">
                <a:solidFill>
                  <a:srgbClr val="1155A3"/>
                </a:solidFill>
                <a:latin typeface="Arial"/>
                <a:cs typeface="Arial"/>
              </a:defRPr>
            </a:lvl3pPr>
            <a:lvl4pPr>
              <a:defRPr sz="1600">
                <a:solidFill>
                  <a:srgbClr val="1155A3"/>
                </a:solidFill>
                <a:latin typeface="Arial"/>
                <a:cs typeface="Arial"/>
              </a:defRPr>
            </a:lvl4pPr>
            <a:lvl5pPr>
              <a:defRPr sz="1600">
                <a:solidFill>
                  <a:srgbClr val="1155A3"/>
                </a:solidFill>
                <a:latin typeface="Arial"/>
                <a:cs typeface="Aria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000" b="1">
                <a:solidFill>
                  <a:schemeClr val="tx1"/>
                </a:solidFill>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000">
                <a:solidFill>
                  <a:srgbClr val="1155A3"/>
                </a:solidFill>
                <a:latin typeface="Arial"/>
                <a:cs typeface="Arial"/>
              </a:defRPr>
            </a:lvl1pPr>
            <a:lvl2pPr>
              <a:defRPr sz="2000">
                <a:solidFill>
                  <a:srgbClr val="1155A3"/>
                </a:solidFill>
                <a:latin typeface="Arial"/>
                <a:cs typeface="Arial"/>
              </a:defRPr>
            </a:lvl2pPr>
            <a:lvl3pPr>
              <a:defRPr sz="1800">
                <a:solidFill>
                  <a:srgbClr val="1155A3"/>
                </a:solidFill>
                <a:latin typeface="Arial"/>
                <a:cs typeface="Arial"/>
              </a:defRPr>
            </a:lvl3pPr>
            <a:lvl4pPr>
              <a:defRPr sz="1600">
                <a:solidFill>
                  <a:srgbClr val="1155A3"/>
                </a:solidFill>
                <a:latin typeface="Arial"/>
                <a:cs typeface="Arial"/>
              </a:defRPr>
            </a:lvl4pPr>
            <a:lvl5pPr>
              <a:defRPr sz="1600">
                <a:solidFill>
                  <a:srgbClr val="1155A3"/>
                </a:solidFill>
                <a:latin typeface="Arial"/>
                <a:cs typeface="Aria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Title 1"/>
          <p:cNvSpPr>
            <a:spLocks noGrp="1"/>
          </p:cNvSpPr>
          <p:nvPr>
            <p:ph type="title"/>
          </p:nvPr>
        </p:nvSpPr>
        <p:spPr>
          <a:xfrm>
            <a:off x="457200" y="980728"/>
            <a:ext cx="8229600" cy="648072"/>
          </a:xfrm>
          <a:prstGeom prst="rect">
            <a:avLst/>
          </a:prstGeom>
        </p:spPr>
        <p:txBody>
          <a:bodyPr/>
          <a:lstStyle>
            <a:lvl1pPr algn="l">
              <a:defRPr sz="3600" b="1">
                <a:solidFill>
                  <a:schemeClr val="tx1"/>
                </a:solidFill>
                <a:latin typeface="Arial"/>
                <a:cs typeface="Arial"/>
              </a:defRPr>
            </a:lvl1pPr>
          </a:lstStyle>
          <a:p>
            <a:r>
              <a:rPr lang="en-US" dirty="0"/>
              <a:t>Click to edit Master title style</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bg>
      <p:bgPr>
        <a:blipFill rotWithShape="1">
          <a:blip r:embed="rId2">
            <a:alphaModFix amt="0"/>
          </a:blip>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457200" y="980728"/>
            <a:ext cx="8229600" cy="648072"/>
          </a:xfrm>
          <a:prstGeom prst="rect">
            <a:avLst/>
          </a:prstGeom>
        </p:spPr>
        <p:txBody>
          <a:bodyPr/>
          <a:lstStyle>
            <a:lvl1pPr algn="l">
              <a:defRPr sz="3600" b="1">
                <a:solidFill>
                  <a:srgbClr val="00395A"/>
                </a:solidFill>
                <a:latin typeface="Arial"/>
                <a:cs typeface="Arial"/>
              </a:defRPr>
            </a:lvl1pPr>
          </a:lstStyle>
          <a:p>
            <a:r>
              <a:rPr lang="en-US" dirty="0"/>
              <a:t>Click to edit Master title style</a:t>
            </a:r>
            <a:endParaRPr lang="en-GB" dirty="0"/>
          </a:p>
        </p:txBody>
      </p:sp>
      <p:sp>
        <p:nvSpPr>
          <p:cNvPr id="4" name="Content Placeholder 2"/>
          <p:cNvSpPr>
            <a:spLocks noGrp="1"/>
          </p:cNvSpPr>
          <p:nvPr>
            <p:ph idx="1"/>
          </p:nvPr>
        </p:nvSpPr>
        <p:spPr>
          <a:xfrm>
            <a:off x="457200" y="1772817"/>
            <a:ext cx="8229600" cy="4320480"/>
          </a:xfrm>
          <a:prstGeom prst="rect">
            <a:avLst/>
          </a:prstGeom>
        </p:spPr>
        <p:txBody>
          <a:bodyPr/>
          <a:lstStyle>
            <a:lvl1pPr>
              <a:defRPr sz="2400" b="1">
                <a:solidFill>
                  <a:schemeClr val="tx2"/>
                </a:solidFill>
                <a:latin typeface="Arial"/>
                <a:cs typeface="Arial"/>
              </a:defRPr>
            </a:lvl1pPr>
            <a:lvl2pPr>
              <a:defRPr sz="2000" b="1">
                <a:solidFill>
                  <a:srgbClr val="007C92"/>
                </a:solidFill>
                <a:latin typeface="Arial"/>
                <a:cs typeface="Arial"/>
              </a:defRPr>
            </a:lvl2pPr>
            <a:lvl3pPr>
              <a:defRPr sz="2000" b="1">
                <a:solidFill>
                  <a:srgbClr val="007C92"/>
                </a:solidFill>
                <a:latin typeface="Arial"/>
                <a:cs typeface="Arial"/>
              </a:defRPr>
            </a:lvl3pPr>
            <a:lvl4pPr>
              <a:defRPr sz="1800" b="1">
                <a:solidFill>
                  <a:srgbClr val="007C92"/>
                </a:solidFill>
                <a:latin typeface="Arial"/>
                <a:cs typeface="Arial"/>
              </a:defRPr>
            </a:lvl4pPr>
            <a:lvl5pPr>
              <a:defRPr sz="1800" b="1">
                <a:solidFill>
                  <a:srgbClr val="007C92"/>
                </a:solidFill>
                <a:latin typeface="Arial"/>
                <a:cs typeface="Arial"/>
              </a:defRPr>
            </a:lvl5pPr>
          </a:lstStyle>
          <a:p>
            <a:pPr lvl="0"/>
            <a:r>
              <a:rPr lang="en-US" dirty="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bg>
      <p:bgPr>
        <a:blipFill rotWithShape="1">
          <a:blip r:embed="rId2">
            <a:alphaModFix amt="0"/>
          </a:blip>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rotWithShape="1">
          <a:blip r:embed="rId2">
            <a:alphaModFix amt="0"/>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solidFill>
                  <a:schemeClr val="tx1"/>
                </a:solidFill>
                <a:latin typeface="Arial"/>
                <a:cs typeface="Arial"/>
              </a:defRPr>
            </a:lvl1pPr>
          </a:lstStyle>
          <a:p>
            <a:r>
              <a:rPr lang="en-US" dirty="0"/>
              <a:t>Click to edit Master title style</a:t>
            </a:r>
            <a:endParaRPr lang="en-GB" dirty="0"/>
          </a:p>
        </p:txBody>
      </p:sp>
      <p:sp>
        <p:nvSpPr>
          <p:cNvPr id="3" name="Picture Placeholder 2"/>
          <p:cNvSpPr>
            <a:spLocks noGrp="1"/>
          </p:cNvSpPr>
          <p:nvPr>
            <p:ph type="pic" idx="1"/>
          </p:nvPr>
        </p:nvSpPr>
        <p:spPr>
          <a:xfrm>
            <a:off x="1792288" y="1052735"/>
            <a:ext cx="5486400" cy="3674839"/>
          </a:xfrm>
          <a:prstGeom prst="rect">
            <a:avLst/>
          </a:prstGeom>
        </p:spPr>
        <p:txBody>
          <a:bodyPr/>
          <a:lstStyle>
            <a:lvl1pPr marL="0" indent="0">
              <a:buNone/>
              <a:defRPr sz="3200">
                <a:solidFill>
                  <a:schemeClr val="tx1"/>
                </a:solidFill>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GB" noProof="0" dirty="0"/>
          </a:p>
        </p:txBody>
      </p:sp>
      <p:sp>
        <p:nvSpPr>
          <p:cNvPr id="4" name="Text Placeholder 3"/>
          <p:cNvSpPr>
            <a:spLocks noGrp="1"/>
          </p:cNvSpPr>
          <p:nvPr>
            <p:ph type="body" sz="half" idx="2"/>
          </p:nvPr>
        </p:nvSpPr>
        <p:spPr>
          <a:xfrm>
            <a:off x="1792288" y="5367338"/>
            <a:ext cx="5486400" cy="581942"/>
          </a:xfrm>
          <a:prstGeom prst="rect">
            <a:avLst/>
          </a:prstGeom>
        </p:spPr>
        <p:txBody>
          <a:bodyPr/>
          <a:lstStyle>
            <a:lvl1pPr marL="0" indent="0">
              <a:buNone/>
              <a:defRPr sz="1400">
                <a:solidFill>
                  <a:schemeClr val="tx2"/>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6192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8">
            <a:alphaModFix amt="0"/>
          </a:blip>
          <a:stretch>
            <a:fillRect/>
          </a:stretch>
        </a:blipFill>
        <a:effectLst/>
      </p:bgPr>
    </p:bg>
    <p:spTree>
      <p:nvGrpSpPr>
        <p:cNvPr id="1" name=""/>
        <p:cNvGrpSpPr/>
        <p:nvPr/>
      </p:nvGrpSpPr>
      <p:grpSpPr>
        <a:xfrm>
          <a:off x="0" y="0"/>
          <a:ext cx="0" cy="0"/>
          <a:chOff x="0" y="0"/>
          <a:chExt cx="0" cy="0"/>
        </a:xfrm>
      </p:grpSpPr>
      <p:pic>
        <p:nvPicPr>
          <p:cNvPr id="3" name="Picture 2" descr="CNWL_Templates_2019_Powerpoint_2.jpg"/>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825" r:id="rId1"/>
    <p:sldLayoutId id="2147483826" r:id="rId2"/>
    <p:sldLayoutId id="2147483829" r:id="rId3"/>
    <p:sldLayoutId id="2147483830" r:id="rId4"/>
    <p:sldLayoutId id="2147483831" r:id="rId5"/>
    <p:sldLayoutId id="2147483833" r:id="rId6"/>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CNWL_Templates_2019_Powerpoint_.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449750202"/>
      </p:ext>
    </p:extLst>
  </p:cSld>
  <p:clrMap bg1="lt1" tx1="dk1" bg2="lt2" tx2="dk2" accent1="accent1" accent2="accent2" accent3="accent3" accent4="accent4" accent5="accent5" accent6="accent6" hlink="hlink" folHlink="folHlink"/>
  <p:sldLayoutIdLst>
    <p:sldLayoutId id="2147483845"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s://www.nhs.uk/service-search/find-a-Dentis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251520" y="1412776"/>
            <a:ext cx="6120680" cy="4032448"/>
          </a:xfrm>
          <a:prstGeom prst="rect">
            <a:avLst/>
          </a:prstGeom>
          <a:noFill/>
          <a:ln w="9525">
            <a:noFill/>
            <a:miter lim="800000"/>
            <a:headEnd/>
            <a:tailEnd/>
          </a:ln>
        </p:spPr>
        <p:txBody>
          <a:bodyPr/>
          <a:lstStyle/>
          <a:p>
            <a:pPr algn="ctr"/>
            <a:br>
              <a:rPr lang="en-US" sz="4400" b="1" dirty="0">
                <a:solidFill>
                  <a:schemeClr val="bg1"/>
                </a:solidFill>
                <a:latin typeface="Arial" charset="0"/>
              </a:rPr>
            </a:br>
            <a:r>
              <a:rPr lang="en-US" sz="3200" b="1" dirty="0">
                <a:solidFill>
                  <a:schemeClr val="bg1"/>
                </a:solidFill>
                <a:latin typeface="Arial" charset="0"/>
              </a:rPr>
              <a:t>Harrow Children Looked After Health Service </a:t>
            </a:r>
          </a:p>
          <a:p>
            <a:pPr algn="ctr"/>
            <a:r>
              <a:rPr lang="en-US" sz="3200" b="1" dirty="0">
                <a:solidFill>
                  <a:schemeClr val="bg1"/>
                </a:solidFill>
                <a:latin typeface="Arial" charset="0"/>
              </a:rPr>
              <a:t>Corporate Parenting Panel 01.02.22</a:t>
            </a:r>
          </a:p>
          <a:p>
            <a:endParaRPr lang="en-US" sz="3600" b="1" dirty="0">
              <a:solidFill>
                <a:schemeClr val="bg1"/>
              </a:solidFill>
              <a:latin typeface="Arial" charset="0"/>
            </a:endParaRPr>
          </a:p>
          <a:p>
            <a:r>
              <a:rPr lang="en-US" dirty="0">
                <a:solidFill>
                  <a:schemeClr val="bg1"/>
                </a:solidFill>
                <a:latin typeface="Arial" charset="0"/>
              </a:rPr>
              <a:t>Christine Nichols – Named Nurse for Children Looked After Harrow</a:t>
            </a:r>
            <a:endParaRPr lang="en-GB" dirty="0">
              <a:solidFill>
                <a:schemeClr val="bg1"/>
              </a:solidFill>
              <a:latin typeface="Arial" charset="0"/>
            </a:endParaRPr>
          </a:p>
        </p:txBody>
      </p:sp>
    </p:spTree>
    <p:extLst>
      <p:ext uri="{BB962C8B-B14F-4D97-AF65-F5344CB8AC3E}">
        <p14:creationId xmlns:p14="http://schemas.microsoft.com/office/powerpoint/2010/main" val="664843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70D8D-6632-44F8-8D71-4F84BB9BE6FF}"/>
              </a:ext>
            </a:extLst>
          </p:cNvPr>
          <p:cNvSpPr>
            <a:spLocks noGrp="1"/>
          </p:cNvSpPr>
          <p:nvPr>
            <p:ph type="title"/>
          </p:nvPr>
        </p:nvSpPr>
        <p:spPr/>
        <p:txBody>
          <a:bodyPr/>
          <a:lstStyle/>
          <a:p>
            <a:pPr algn="ctr"/>
            <a:r>
              <a:rPr lang="en-GB" sz="2800" dirty="0"/>
              <a:t>Dental Health</a:t>
            </a:r>
          </a:p>
        </p:txBody>
      </p:sp>
      <p:sp>
        <p:nvSpPr>
          <p:cNvPr id="3" name="Content Placeholder 2">
            <a:extLst>
              <a:ext uri="{FF2B5EF4-FFF2-40B4-BE49-F238E27FC236}">
                <a16:creationId xmlns:a16="http://schemas.microsoft.com/office/drawing/2014/main" id="{A3ED4F58-6446-4D91-A05F-0FBC3BA37CBD}"/>
              </a:ext>
            </a:extLst>
          </p:cNvPr>
          <p:cNvSpPr>
            <a:spLocks noGrp="1"/>
          </p:cNvSpPr>
          <p:nvPr>
            <p:ph idx="1"/>
          </p:nvPr>
        </p:nvSpPr>
        <p:spPr>
          <a:xfrm>
            <a:off x="457200" y="1600950"/>
            <a:ext cx="8229600" cy="5257049"/>
          </a:xfrm>
        </p:spPr>
        <p:txBody>
          <a:bodyPr/>
          <a:lstStyle/>
          <a:p>
            <a:endParaRPr lang="en-GB" sz="2000" dirty="0"/>
          </a:p>
          <a:p>
            <a:r>
              <a:rPr lang="en-GB" sz="1800" dirty="0"/>
              <a:t>Registering with a Local Dentist has become increasingly challenging during </a:t>
            </a:r>
            <a:r>
              <a:rPr lang="en-GB" sz="1800" dirty="0" err="1"/>
              <a:t>Covid</a:t>
            </a:r>
            <a:r>
              <a:rPr lang="en-GB" sz="1800" dirty="0"/>
              <a:t>. </a:t>
            </a:r>
          </a:p>
          <a:p>
            <a:r>
              <a:rPr lang="en-GB" sz="1800" dirty="0"/>
              <a:t>The Harrow CLA team have developed a letter to </a:t>
            </a:r>
            <a:r>
              <a:rPr lang="en-GB" sz="1800" dirty="0" err="1"/>
              <a:t>facilitateYP</a:t>
            </a:r>
            <a:r>
              <a:rPr lang="en-GB" sz="1800" dirty="0"/>
              <a:t>  registering with a local Dentist. </a:t>
            </a:r>
          </a:p>
          <a:p>
            <a:r>
              <a:rPr lang="en-GB" sz="1800" dirty="0"/>
              <a:t>The Harrow CLA Service also promote the following link which enables YP and carers to locate local dentists who are accepting new registrations in their local areas. </a:t>
            </a:r>
            <a:r>
              <a:rPr lang="fr-FR" sz="1800" u="sng" dirty="0">
                <a:hlinkClick r:id="rId2"/>
              </a:rPr>
              <a:t>https://www.nhs.uk/service-search/find-a-Dentist</a:t>
            </a:r>
            <a:r>
              <a:rPr lang="en-GB" sz="1800" dirty="0"/>
              <a:t>  </a:t>
            </a:r>
          </a:p>
          <a:p>
            <a:r>
              <a:rPr lang="en-GB" sz="1800" dirty="0"/>
              <a:t>Recently the Harrow CLA Service have referred 6 YP with complex dental needs to the Harrow Community Dental Services. These 6 YP were unable to register with their local Dentist but required early intervention. Some of whom were UASC’s.</a:t>
            </a:r>
          </a:p>
          <a:p>
            <a:r>
              <a:rPr lang="en-GB" sz="1800" dirty="0"/>
              <a:t>The outcomes for these YP have been positive. </a:t>
            </a:r>
          </a:p>
        </p:txBody>
      </p:sp>
    </p:spTree>
    <p:extLst>
      <p:ext uri="{BB962C8B-B14F-4D97-AF65-F5344CB8AC3E}">
        <p14:creationId xmlns:p14="http://schemas.microsoft.com/office/powerpoint/2010/main" val="1888445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7DCC5-2FB7-4BF9-8607-15D046CB9F8D}"/>
              </a:ext>
            </a:extLst>
          </p:cNvPr>
          <p:cNvSpPr>
            <a:spLocks noGrp="1"/>
          </p:cNvSpPr>
          <p:nvPr>
            <p:ph type="title"/>
          </p:nvPr>
        </p:nvSpPr>
        <p:spPr/>
        <p:txBody>
          <a:bodyPr/>
          <a:lstStyle/>
          <a:p>
            <a:pPr algn="ctr"/>
            <a:r>
              <a:rPr lang="en-GB" dirty="0"/>
              <a:t>Questions</a:t>
            </a:r>
          </a:p>
        </p:txBody>
      </p:sp>
      <p:sp>
        <p:nvSpPr>
          <p:cNvPr id="3" name="Content Placeholder 2">
            <a:extLst>
              <a:ext uri="{FF2B5EF4-FFF2-40B4-BE49-F238E27FC236}">
                <a16:creationId xmlns:a16="http://schemas.microsoft.com/office/drawing/2014/main" id="{01BED02B-3EC5-4317-9657-B306AF3386B8}"/>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3426547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Key Performance Indicators for Harrow CLA</a:t>
            </a:r>
          </a:p>
        </p:txBody>
      </p:sp>
      <p:sp>
        <p:nvSpPr>
          <p:cNvPr id="3" name="Content Placeholder 2"/>
          <p:cNvSpPr>
            <a:spLocks noGrp="1"/>
          </p:cNvSpPr>
          <p:nvPr>
            <p:ph idx="1"/>
          </p:nvPr>
        </p:nvSpPr>
        <p:spPr/>
        <p:txBody>
          <a:bodyPr/>
          <a:lstStyle/>
          <a:p>
            <a:r>
              <a:rPr lang="en-GB" b="0" dirty="0"/>
              <a:t>Harrow CCG and Harrow Council set the following KPIs</a:t>
            </a:r>
            <a:endParaRPr lang="en-US" b="0" dirty="0"/>
          </a:p>
          <a:p>
            <a:pPr marL="0" indent="0">
              <a:buNone/>
            </a:pPr>
            <a:endParaRPr lang="en-GB" dirty="0"/>
          </a:p>
          <a:p>
            <a:pPr marL="0" indent="0">
              <a:buNone/>
            </a:pPr>
            <a:r>
              <a:rPr lang="en-GB" dirty="0"/>
              <a:t>Initial Health Assessments: – </a:t>
            </a:r>
          </a:p>
          <a:p>
            <a:r>
              <a:rPr lang="en-GB" b="0" dirty="0"/>
              <a:t>To complete 100% of CLA Initial Health Assessments (IHAs) within 20 operational days/ 28 calendar days. </a:t>
            </a:r>
          </a:p>
          <a:p>
            <a:pPr marL="0" indent="0">
              <a:buNone/>
            </a:pPr>
            <a:endParaRPr lang="en-GB" b="0" dirty="0"/>
          </a:p>
          <a:p>
            <a:pPr marL="0" indent="0">
              <a:buNone/>
            </a:pPr>
            <a:r>
              <a:rPr lang="en-GB" dirty="0"/>
              <a:t>Review Health Assessments:-</a:t>
            </a:r>
          </a:p>
          <a:p>
            <a:r>
              <a:rPr lang="en-GB" b="0" dirty="0"/>
              <a:t>To complete 100% of CLA Review Health Assessments (RHAs) completed on time</a:t>
            </a:r>
            <a:r>
              <a:rPr lang="en-GB" dirty="0"/>
              <a:t>. </a:t>
            </a:r>
          </a:p>
        </p:txBody>
      </p:sp>
    </p:spTree>
    <p:extLst>
      <p:ext uri="{BB962C8B-B14F-4D97-AF65-F5344CB8AC3E}">
        <p14:creationId xmlns:p14="http://schemas.microsoft.com/office/powerpoint/2010/main" val="1967808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02D4A-1E09-4EEA-A9B4-BC870BA55AB4}"/>
              </a:ext>
            </a:extLst>
          </p:cNvPr>
          <p:cNvSpPr>
            <a:spLocks noGrp="1"/>
          </p:cNvSpPr>
          <p:nvPr>
            <p:ph type="title"/>
          </p:nvPr>
        </p:nvSpPr>
        <p:spPr/>
        <p:txBody>
          <a:bodyPr/>
          <a:lstStyle/>
          <a:p>
            <a:pPr algn="ctr"/>
            <a:r>
              <a:rPr lang="en-GB" sz="2800" dirty="0"/>
              <a:t>Exception Reporting</a:t>
            </a:r>
          </a:p>
        </p:txBody>
      </p:sp>
      <p:sp>
        <p:nvSpPr>
          <p:cNvPr id="3" name="Content Placeholder 2">
            <a:extLst>
              <a:ext uri="{FF2B5EF4-FFF2-40B4-BE49-F238E27FC236}">
                <a16:creationId xmlns:a16="http://schemas.microsoft.com/office/drawing/2014/main" id="{66929C5A-B00F-4451-BD0B-C047726F58D9}"/>
              </a:ext>
            </a:extLst>
          </p:cNvPr>
          <p:cNvSpPr>
            <a:spLocks noGrp="1"/>
          </p:cNvSpPr>
          <p:nvPr>
            <p:ph idx="1"/>
          </p:nvPr>
        </p:nvSpPr>
        <p:spPr/>
        <p:txBody>
          <a:bodyPr/>
          <a:lstStyle/>
          <a:p>
            <a:endParaRPr lang="en-GB" dirty="0"/>
          </a:p>
          <a:p>
            <a:r>
              <a:rPr lang="en-GB" b="0" dirty="0"/>
              <a:t>Young people who refuse</a:t>
            </a:r>
          </a:p>
          <a:p>
            <a:r>
              <a:rPr lang="en-GB" b="0" dirty="0"/>
              <a:t>DNAs or missing children </a:t>
            </a:r>
          </a:p>
          <a:p>
            <a:r>
              <a:rPr lang="en-GB" b="0" dirty="0"/>
              <a:t>Out of area </a:t>
            </a:r>
          </a:p>
          <a:p>
            <a:r>
              <a:rPr lang="en-GB" b="0" dirty="0"/>
              <a:t>Notifications from Harrow Council later than 3 months before the review date</a:t>
            </a:r>
          </a:p>
          <a:p>
            <a:r>
              <a:rPr lang="en-GB" b="0" dirty="0"/>
              <a:t>Late requests</a:t>
            </a:r>
          </a:p>
          <a:p>
            <a:endParaRPr lang="en-GB" b="0" dirty="0"/>
          </a:p>
          <a:p>
            <a:pPr marL="0" indent="0">
              <a:buNone/>
            </a:pPr>
            <a:r>
              <a:rPr lang="en-GB" b="0" dirty="0"/>
              <a:t>These KPIs are taken from Statutory Guidance requirements. </a:t>
            </a:r>
          </a:p>
          <a:p>
            <a:endParaRPr lang="en-GB" dirty="0"/>
          </a:p>
        </p:txBody>
      </p:sp>
    </p:spTree>
    <p:extLst>
      <p:ext uri="{BB962C8B-B14F-4D97-AF65-F5344CB8AC3E}">
        <p14:creationId xmlns:p14="http://schemas.microsoft.com/office/powerpoint/2010/main" val="3762331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AC8EF-C186-4CD4-A8CC-A3A117E02947}"/>
              </a:ext>
            </a:extLst>
          </p:cNvPr>
          <p:cNvSpPr>
            <a:spLocks noGrp="1"/>
          </p:cNvSpPr>
          <p:nvPr>
            <p:ph type="title"/>
          </p:nvPr>
        </p:nvSpPr>
        <p:spPr/>
        <p:txBody>
          <a:bodyPr/>
          <a:lstStyle/>
          <a:p>
            <a:pPr algn="ctr"/>
            <a:r>
              <a:rPr lang="en-GB" sz="2800" dirty="0"/>
              <a:t>Other Service Specification Requirements</a:t>
            </a:r>
          </a:p>
        </p:txBody>
      </p:sp>
      <p:sp>
        <p:nvSpPr>
          <p:cNvPr id="3" name="Content Placeholder 2">
            <a:extLst>
              <a:ext uri="{FF2B5EF4-FFF2-40B4-BE49-F238E27FC236}">
                <a16:creationId xmlns:a16="http://schemas.microsoft.com/office/drawing/2014/main" id="{E275EE7A-E07B-4AC3-B256-BEDFEBACB642}"/>
              </a:ext>
            </a:extLst>
          </p:cNvPr>
          <p:cNvSpPr>
            <a:spLocks noGrp="1"/>
          </p:cNvSpPr>
          <p:nvPr>
            <p:ph idx="1"/>
          </p:nvPr>
        </p:nvSpPr>
        <p:spPr/>
        <p:txBody>
          <a:bodyPr/>
          <a:lstStyle/>
          <a:p>
            <a:pPr marL="0" indent="0">
              <a:buNone/>
            </a:pPr>
            <a:r>
              <a:rPr lang="en-GB" dirty="0"/>
              <a:t>The CLA team also assist the London Borough of Harrow to:</a:t>
            </a:r>
          </a:p>
          <a:p>
            <a:pPr marL="0" indent="0">
              <a:buNone/>
            </a:pPr>
            <a:r>
              <a:rPr lang="en-GB" dirty="0"/>
              <a:t> </a:t>
            </a:r>
          </a:p>
          <a:p>
            <a:r>
              <a:rPr lang="en-GB" dirty="0"/>
              <a:t>Record and report dates of dental checks following health assessment </a:t>
            </a:r>
          </a:p>
          <a:p>
            <a:r>
              <a:rPr lang="en-GB" dirty="0"/>
              <a:t>To update immunisation status of each CLA following health assessment where possible</a:t>
            </a:r>
          </a:p>
          <a:p>
            <a:r>
              <a:rPr lang="en-GB" dirty="0"/>
              <a:t>GP Registration</a:t>
            </a:r>
          </a:p>
          <a:p>
            <a:r>
              <a:rPr lang="en-GB" dirty="0"/>
              <a:t>Record and report dates of Optician Checks</a:t>
            </a:r>
          </a:p>
          <a:p>
            <a:endParaRPr lang="en-GB" dirty="0"/>
          </a:p>
        </p:txBody>
      </p:sp>
    </p:spTree>
    <p:extLst>
      <p:ext uri="{BB962C8B-B14F-4D97-AF65-F5344CB8AC3E}">
        <p14:creationId xmlns:p14="http://schemas.microsoft.com/office/powerpoint/2010/main" val="289908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5FD2B-82D6-4191-9218-87B6A6DE11FF}"/>
              </a:ext>
            </a:extLst>
          </p:cNvPr>
          <p:cNvSpPr>
            <a:spLocks noGrp="1"/>
          </p:cNvSpPr>
          <p:nvPr>
            <p:ph type="title"/>
          </p:nvPr>
        </p:nvSpPr>
        <p:spPr/>
        <p:txBody>
          <a:bodyPr/>
          <a:lstStyle/>
          <a:p>
            <a:r>
              <a:rPr lang="en-GB" sz="2800" dirty="0"/>
              <a:t>KPI’s for Harrow CLA July – December 2021</a:t>
            </a:r>
          </a:p>
        </p:txBody>
      </p:sp>
      <p:graphicFrame>
        <p:nvGraphicFramePr>
          <p:cNvPr id="4" name="Content Placeholder 3">
            <a:extLst>
              <a:ext uri="{FF2B5EF4-FFF2-40B4-BE49-F238E27FC236}">
                <a16:creationId xmlns:a16="http://schemas.microsoft.com/office/drawing/2014/main" id="{FEF29794-7517-4305-85AE-5719FE6C04BF}"/>
              </a:ext>
            </a:extLst>
          </p:cNvPr>
          <p:cNvGraphicFramePr>
            <a:graphicFrameLocks noGrp="1"/>
          </p:cNvGraphicFramePr>
          <p:nvPr>
            <p:ph idx="1"/>
            <p:extLst>
              <p:ext uri="{D42A27DB-BD31-4B8C-83A1-F6EECF244321}">
                <p14:modId xmlns:p14="http://schemas.microsoft.com/office/powerpoint/2010/main" val="3509905345"/>
              </p:ext>
            </p:extLst>
          </p:nvPr>
        </p:nvGraphicFramePr>
        <p:xfrm>
          <a:off x="251520" y="1773238"/>
          <a:ext cx="8435280" cy="2998761"/>
        </p:xfrm>
        <a:graphic>
          <a:graphicData uri="http://schemas.openxmlformats.org/drawingml/2006/table">
            <a:tbl>
              <a:tblPr firstRow="1" bandRow="1">
                <a:tableStyleId>{5C22544A-7EE6-4342-B048-85BDC9FD1C3A}</a:tableStyleId>
              </a:tblPr>
              <a:tblGrid>
                <a:gridCol w="2232248">
                  <a:extLst>
                    <a:ext uri="{9D8B030D-6E8A-4147-A177-3AD203B41FA5}">
                      <a16:colId xmlns:a16="http://schemas.microsoft.com/office/drawing/2014/main" val="3757299622"/>
                    </a:ext>
                  </a:extLst>
                </a:gridCol>
                <a:gridCol w="2088232">
                  <a:extLst>
                    <a:ext uri="{9D8B030D-6E8A-4147-A177-3AD203B41FA5}">
                      <a16:colId xmlns:a16="http://schemas.microsoft.com/office/drawing/2014/main" val="1425556934"/>
                    </a:ext>
                  </a:extLst>
                </a:gridCol>
                <a:gridCol w="2057400">
                  <a:extLst>
                    <a:ext uri="{9D8B030D-6E8A-4147-A177-3AD203B41FA5}">
                      <a16:colId xmlns:a16="http://schemas.microsoft.com/office/drawing/2014/main" val="2887222113"/>
                    </a:ext>
                  </a:extLst>
                </a:gridCol>
                <a:gridCol w="2057400">
                  <a:extLst>
                    <a:ext uri="{9D8B030D-6E8A-4147-A177-3AD203B41FA5}">
                      <a16:colId xmlns:a16="http://schemas.microsoft.com/office/drawing/2014/main" val="1363056044"/>
                    </a:ext>
                  </a:extLst>
                </a:gridCol>
              </a:tblGrid>
              <a:tr h="1006508">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Month</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Target for IHA 100%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CNWL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Target for  RHA 100%</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CNWL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Number seen in timescales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67778790"/>
                  </a:ext>
                </a:extLst>
              </a:tr>
              <a:tr h="387221">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July</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100%</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100%</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a:effectLst/>
                          <a:latin typeface="Calibri" panose="020F0502020204030204" pitchFamily="34" charset="0"/>
                          <a:ea typeface="Calibri" panose="020F0502020204030204" pitchFamily="34" charset="0"/>
                          <a:cs typeface="Times New Roman" panose="02020603050405020304" pitchFamily="18" charset="0"/>
                        </a:rPr>
                        <a:t>67 % IHA        100 % RHA</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76305784"/>
                  </a:ext>
                </a:extLst>
              </a:tr>
              <a:tr h="0">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August</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100%</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100%</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100 % IHA      100% RHA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00219557"/>
                  </a:ext>
                </a:extLst>
              </a:tr>
              <a:tr h="0">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September</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100%</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100%</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89 % IHA        100 % RHA</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33354506"/>
                  </a:ext>
                </a:extLst>
              </a:tr>
              <a:tr h="358400">
                <a:tc>
                  <a:txBody>
                    <a:bodyPr/>
                    <a:lstStyle/>
                    <a:p>
                      <a:pPr>
                        <a:lnSpc>
                          <a:spcPct val="107000"/>
                        </a:lnSpc>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October</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2000" dirty="0">
                          <a:effectLst/>
                          <a:latin typeface="Calibri" panose="020F0502020204030204" pitchFamily="34" charset="0"/>
                          <a:ea typeface="Calibri" panose="020F0502020204030204" pitchFamily="34" charset="0"/>
                          <a:cs typeface="Times New Roman" panose="02020603050405020304" pitchFamily="18" charset="0"/>
                        </a:rPr>
                        <a:t>100%</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2000" dirty="0">
                          <a:effectLst/>
                          <a:latin typeface="Calibri" panose="020F0502020204030204" pitchFamily="34" charset="0"/>
                          <a:ea typeface="Calibri" panose="020F0502020204030204" pitchFamily="34" charset="0"/>
                          <a:cs typeface="Times New Roman" panose="02020603050405020304" pitchFamily="18" charset="0"/>
                        </a:rPr>
                        <a:t>100%</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a:effectLst/>
                          <a:latin typeface="Calibri" panose="020F0502020204030204" pitchFamily="34" charset="0"/>
                          <a:ea typeface="Calibri" panose="020F0502020204030204" pitchFamily="34" charset="0"/>
                          <a:cs typeface="Times New Roman" panose="02020603050405020304" pitchFamily="18" charset="0"/>
                        </a:rPr>
                        <a:t>82 % IHA         100 % RHA</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57485109"/>
                  </a:ext>
                </a:extLst>
              </a:tr>
              <a:tr h="256488">
                <a:tc>
                  <a:txBody>
                    <a:bodyPr/>
                    <a:lstStyle/>
                    <a:p>
                      <a:pPr>
                        <a:lnSpc>
                          <a:spcPct val="107000"/>
                        </a:lnSpc>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November</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2000" dirty="0">
                          <a:effectLst/>
                          <a:latin typeface="Calibri" panose="020F0502020204030204" pitchFamily="34" charset="0"/>
                          <a:ea typeface="Calibri" panose="020F0502020204030204" pitchFamily="34" charset="0"/>
                          <a:cs typeface="Times New Roman" panose="02020603050405020304" pitchFamily="18" charset="0"/>
                        </a:rPr>
                        <a:t>100%</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2000" dirty="0">
                          <a:effectLst/>
                          <a:latin typeface="Calibri" panose="020F0502020204030204" pitchFamily="34" charset="0"/>
                          <a:ea typeface="Calibri" panose="020F0502020204030204" pitchFamily="34" charset="0"/>
                          <a:cs typeface="Times New Roman" panose="02020603050405020304" pitchFamily="18" charset="0"/>
                        </a:rPr>
                        <a:t>100%</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91% IHA          93 % RHA</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90058219"/>
                  </a:ext>
                </a:extLst>
              </a:tr>
              <a:tr h="256488">
                <a:tc>
                  <a:txBody>
                    <a:bodyPr/>
                    <a:lstStyle/>
                    <a:p>
                      <a:pPr>
                        <a:lnSpc>
                          <a:spcPct val="107000"/>
                        </a:lnSpc>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December</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2000" dirty="0">
                          <a:effectLst/>
                          <a:latin typeface="Calibri" panose="020F0502020204030204" pitchFamily="34" charset="0"/>
                          <a:ea typeface="Calibri" panose="020F0502020204030204" pitchFamily="34" charset="0"/>
                          <a:cs typeface="Times New Roman" panose="02020603050405020304" pitchFamily="18" charset="0"/>
                        </a:rPr>
                        <a:t>100%</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2000" dirty="0">
                          <a:effectLst/>
                          <a:latin typeface="Calibri" panose="020F0502020204030204" pitchFamily="34" charset="0"/>
                          <a:ea typeface="Calibri" panose="020F0502020204030204" pitchFamily="34" charset="0"/>
                          <a:cs typeface="Times New Roman" panose="02020603050405020304" pitchFamily="18" charset="0"/>
                        </a:rPr>
                        <a:t>100%</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100 % IHA       100% RHA</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6817302"/>
                  </a:ext>
                </a:extLst>
              </a:tr>
            </a:tbl>
          </a:graphicData>
        </a:graphic>
      </p:graphicFrame>
      <p:sp>
        <p:nvSpPr>
          <p:cNvPr id="3" name="TextBox 2">
            <a:extLst>
              <a:ext uri="{FF2B5EF4-FFF2-40B4-BE49-F238E27FC236}">
                <a16:creationId xmlns:a16="http://schemas.microsoft.com/office/drawing/2014/main" id="{8FCE26FB-6909-49B1-9917-24F7A0AFAC94}"/>
              </a:ext>
            </a:extLst>
          </p:cNvPr>
          <p:cNvSpPr txBox="1"/>
          <p:nvPr/>
        </p:nvSpPr>
        <p:spPr>
          <a:xfrm>
            <a:off x="251520" y="5085184"/>
            <a:ext cx="8435280" cy="923330"/>
          </a:xfrm>
          <a:prstGeom prst="rect">
            <a:avLst/>
          </a:prstGeom>
          <a:noFill/>
        </p:spPr>
        <p:txBody>
          <a:bodyPr wrap="square" rtlCol="0">
            <a:spAutoFit/>
          </a:bodyPr>
          <a:lstStyle/>
          <a:p>
            <a:r>
              <a:rPr lang="en-US" dirty="0"/>
              <a:t>* excludes requests and consent not made available within 3 days for IHA’s and within 3 months for RHA’s, CLA who do not attend or refuse appointments given, CLA placed out of Harrow who depend upon another provider to offer an appointment.</a:t>
            </a:r>
            <a:endParaRPr lang="en-GB" dirty="0"/>
          </a:p>
        </p:txBody>
      </p:sp>
    </p:spTree>
    <p:extLst>
      <p:ext uri="{BB962C8B-B14F-4D97-AF65-F5344CB8AC3E}">
        <p14:creationId xmlns:p14="http://schemas.microsoft.com/office/powerpoint/2010/main" val="2309111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70100-ABF4-4C3F-A44E-6D1E4C4EAC4A}"/>
              </a:ext>
            </a:extLst>
          </p:cNvPr>
          <p:cNvSpPr>
            <a:spLocks noGrp="1"/>
          </p:cNvSpPr>
          <p:nvPr>
            <p:ph type="title"/>
          </p:nvPr>
        </p:nvSpPr>
        <p:spPr/>
        <p:txBody>
          <a:bodyPr/>
          <a:lstStyle/>
          <a:p>
            <a:pPr algn="ctr"/>
            <a:r>
              <a:rPr lang="en-GB" sz="2800" dirty="0" err="1"/>
              <a:t>Covid</a:t>
            </a:r>
            <a:r>
              <a:rPr lang="en-GB" sz="2800" dirty="0"/>
              <a:t> Immunisations</a:t>
            </a:r>
          </a:p>
        </p:txBody>
      </p:sp>
      <p:sp>
        <p:nvSpPr>
          <p:cNvPr id="3" name="Content Placeholder 2">
            <a:extLst>
              <a:ext uri="{FF2B5EF4-FFF2-40B4-BE49-F238E27FC236}">
                <a16:creationId xmlns:a16="http://schemas.microsoft.com/office/drawing/2014/main" id="{DBE656E7-5BFB-4B4C-9AE9-F3C1BCC25160}"/>
              </a:ext>
            </a:extLst>
          </p:cNvPr>
          <p:cNvSpPr>
            <a:spLocks noGrp="1"/>
          </p:cNvSpPr>
          <p:nvPr>
            <p:ph idx="1"/>
          </p:nvPr>
        </p:nvSpPr>
        <p:spPr/>
        <p:txBody>
          <a:bodyPr/>
          <a:lstStyle/>
          <a:p>
            <a:endParaRPr lang="en-GB" dirty="0"/>
          </a:p>
          <a:p>
            <a:r>
              <a:rPr lang="en-GB" dirty="0"/>
              <a:t>The Harrow CLA service are working towards ensuring compliance with </a:t>
            </a:r>
            <a:r>
              <a:rPr lang="en-GB" dirty="0" err="1"/>
              <a:t>Covid</a:t>
            </a:r>
            <a:r>
              <a:rPr lang="en-GB" dirty="0"/>
              <a:t> Immunisation requirements. </a:t>
            </a:r>
          </a:p>
          <a:p>
            <a:pPr marL="0" indent="0">
              <a:buNone/>
            </a:pPr>
            <a:endParaRPr lang="en-GB" dirty="0"/>
          </a:p>
          <a:p>
            <a:endParaRPr lang="en-GB" dirty="0"/>
          </a:p>
        </p:txBody>
      </p:sp>
    </p:spTree>
    <p:extLst>
      <p:ext uri="{BB962C8B-B14F-4D97-AF65-F5344CB8AC3E}">
        <p14:creationId xmlns:p14="http://schemas.microsoft.com/office/powerpoint/2010/main" val="493971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AF518-7933-44DB-86D5-B2DD5492CB47}"/>
              </a:ext>
            </a:extLst>
          </p:cNvPr>
          <p:cNvSpPr>
            <a:spLocks noGrp="1"/>
          </p:cNvSpPr>
          <p:nvPr>
            <p:ph type="title"/>
          </p:nvPr>
        </p:nvSpPr>
        <p:spPr/>
        <p:txBody>
          <a:bodyPr/>
          <a:lstStyle/>
          <a:p>
            <a:pPr algn="ctr"/>
            <a:r>
              <a:rPr lang="en-GB" sz="2800" dirty="0"/>
              <a:t>Training Attended by CLA Team</a:t>
            </a:r>
          </a:p>
        </p:txBody>
      </p:sp>
      <p:sp>
        <p:nvSpPr>
          <p:cNvPr id="3" name="Content Placeholder 2">
            <a:extLst>
              <a:ext uri="{FF2B5EF4-FFF2-40B4-BE49-F238E27FC236}">
                <a16:creationId xmlns:a16="http://schemas.microsoft.com/office/drawing/2014/main" id="{02DE9CC6-E06C-436F-BB00-B4D516E67C7A}"/>
              </a:ext>
            </a:extLst>
          </p:cNvPr>
          <p:cNvSpPr>
            <a:spLocks noGrp="1"/>
          </p:cNvSpPr>
          <p:nvPr>
            <p:ph idx="1"/>
          </p:nvPr>
        </p:nvSpPr>
        <p:spPr/>
        <p:txBody>
          <a:bodyPr/>
          <a:lstStyle/>
          <a:p>
            <a:endParaRPr lang="en-US" dirty="0"/>
          </a:p>
          <a:p>
            <a:r>
              <a:rPr lang="en-US" dirty="0"/>
              <a:t>The Harrow CLA nursing team have received Emotional and Mental Health Training. The trainer will be providing clinical supervision for complex cases in Jan 2022.</a:t>
            </a:r>
            <a:endParaRPr lang="en-GB" dirty="0"/>
          </a:p>
          <a:p>
            <a:r>
              <a:rPr lang="en-US" dirty="0"/>
              <a:t>The Named Nurse for Harrow CLA attended </a:t>
            </a:r>
            <a:r>
              <a:rPr lang="en-US" dirty="0" err="1"/>
              <a:t>Affina</a:t>
            </a:r>
            <a:r>
              <a:rPr lang="en-US" dirty="0"/>
              <a:t> Team Leader training. </a:t>
            </a:r>
            <a:endParaRPr lang="en-GB" dirty="0"/>
          </a:p>
          <a:p>
            <a:r>
              <a:rPr lang="en-US" dirty="0"/>
              <a:t>The Harrow CLA nurses attended the Harrow Nursing Event December 2021. </a:t>
            </a:r>
            <a:endParaRPr lang="en-GB" dirty="0"/>
          </a:p>
          <a:p>
            <a:r>
              <a:rPr lang="en-US" dirty="0"/>
              <a:t>The Specialist Nurse for CLA in Harrow attended the Drug Awareness Training In December 2021.</a:t>
            </a:r>
            <a:endParaRPr lang="en-GB" dirty="0"/>
          </a:p>
          <a:p>
            <a:endParaRPr lang="en-GB" dirty="0"/>
          </a:p>
          <a:p>
            <a:endParaRPr lang="en-GB" dirty="0"/>
          </a:p>
        </p:txBody>
      </p:sp>
    </p:spTree>
    <p:extLst>
      <p:ext uri="{BB962C8B-B14F-4D97-AF65-F5344CB8AC3E}">
        <p14:creationId xmlns:p14="http://schemas.microsoft.com/office/powerpoint/2010/main" val="502762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48201-FCBC-4AED-BA63-01761563197B}"/>
              </a:ext>
            </a:extLst>
          </p:cNvPr>
          <p:cNvSpPr>
            <a:spLocks noGrp="1"/>
          </p:cNvSpPr>
          <p:nvPr>
            <p:ph type="title"/>
          </p:nvPr>
        </p:nvSpPr>
        <p:spPr/>
        <p:txBody>
          <a:bodyPr/>
          <a:lstStyle/>
          <a:p>
            <a:pPr algn="ctr"/>
            <a:r>
              <a:rPr lang="en-GB" sz="2800" dirty="0"/>
              <a:t>Meetings Attended</a:t>
            </a:r>
          </a:p>
        </p:txBody>
      </p:sp>
      <p:sp>
        <p:nvSpPr>
          <p:cNvPr id="3" name="Content Placeholder 2">
            <a:extLst>
              <a:ext uri="{FF2B5EF4-FFF2-40B4-BE49-F238E27FC236}">
                <a16:creationId xmlns:a16="http://schemas.microsoft.com/office/drawing/2014/main" id="{BDDF9309-34C3-4C23-AE5A-FA067846159C}"/>
              </a:ext>
            </a:extLst>
          </p:cNvPr>
          <p:cNvSpPr>
            <a:spLocks noGrp="1"/>
          </p:cNvSpPr>
          <p:nvPr>
            <p:ph idx="1"/>
          </p:nvPr>
        </p:nvSpPr>
        <p:spPr/>
        <p:txBody>
          <a:bodyPr/>
          <a:lstStyle/>
          <a:p>
            <a:endParaRPr lang="en-US" dirty="0"/>
          </a:p>
          <a:p>
            <a:r>
              <a:rPr lang="en-US" dirty="0"/>
              <a:t>Monthly MASE meetings.</a:t>
            </a:r>
            <a:endParaRPr lang="en-GB" dirty="0"/>
          </a:p>
          <a:p>
            <a:r>
              <a:rPr lang="en-US" dirty="0"/>
              <a:t>Strategy Meetings. </a:t>
            </a:r>
            <a:endParaRPr lang="en-GB" dirty="0"/>
          </a:p>
          <a:p>
            <a:r>
              <a:rPr lang="en-US" dirty="0"/>
              <a:t>Child Protection Supervision.</a:t>
            </a:r>
            <a:endParaRPr lang="en-GB" dirty="0"/>
          </a:p>
          <a:p>
            <a:r>
              <a:rPr lang="en-US" dirty="0"/>
              <a:t>Monitoring Meetings. </a:t>
            </a:r>
            <a:endParaRPr lang="en-GB" dirty="0"/>
          </a:p>
          <a:p>
            <a:r>
              <a:rPr lang="en-GB" dirty="0"/>
              <a:t>Team Meetings.</a:t>
            </a:r>
          </a:p>
          <a:p>
            <a:r>
              <a:rPr lang="en-US" dirty="0"/>
              <a:t>Quarterly meetings with mental health services.</a:t>
            </a:r>
            <a:endParaRPr lang="en-GB" dirty="0"/>
          </a:p>
          <a:p>
            <a:endParaRPr lang="en-GB" dirty="0"/>
          </a:p>
        </p:txBody>
      </p:sp>
    </p:spTree>
    <p:extLst>
      <p:ext uri="{BB962C8B-B14F-4D97-AF65-F5344CB8AC3E}">
        <p14:creationId xmlns:p14="http://schemas.microsoft.com/office/powerpoint/2010/main" val="1723907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BA23A-F1E6-49BC-B5BD-544CE361996F}"/>
              </a:ext>
            </a:extLst>
          </p:cNvPr>
          <p:cNvSpPr>
            <a:spLocks noGrp="1"/>
          </p:cNvSpPr>
          <p:nvPr>
            <p:ph type="title"/>
          </p:nvPr>
        </p:nvSpPr>
        <p:spPr/>
        <p:txBody>
          <a:bodyPr/>
          <a:lstStyle/>
          <a:p>
            <a:pPr algn="ctr"/>
            <a:r>
              <a:rPr lang="en-GB" dirty="0"/>
              <a:t>New Processes</a:t>
            </a:r>
          </a:p>
        </p:txBody>
      </p:sp>
      <p:sp>
        <p:nvSpPr>
          <p:cNvPr id="3" name="Content Placeholder 2">
            <a:extLst>
              <a:ext uri="{FF2B5EF4-FFF2-40B4-BE49-F238E27FC236}">
                <a16:creationId xmlns:a16="http://schemas.microsoft.com/office/drawing/2014/main" id="{08C6A088-9C30-4E48-ABE8-546E9D87D8C9}"/>
              </a:ext>
            </a:extLst>
          </p:cNvPr>
          <p:cNvSpPr>
            <a:spLocks noGrp="1"/>
          </p:cNvSpPr>
          <p:nvPr>
            <p:ph idx="1"/>
          </p:nvPr>
        </p:nvSpPr>
        <p:spPr>
          <a:xfrm>
            <a:off x="457200" y="1772816"/>
            <a:ext cx="8229600" cy="5328592"/>
          </a:xfrm>
        </p:spPr>
        <p:txBody>
          <a:bodyPr/>
          <a:lstStyle/>
          <a:p>
            <a:r>
              <a:rPr lang="en-US" sz="1800" dirty="0"/>
              <a:t>The Harrow CLA service are currently working on new templates for review health assessments and health recommendations. We will be looking to pilot these templates in the near future. </a:t>
            </a:r>
            <a:endParaRPr lang="en-GB" sz="1800" dirty="0"/>
          </a:p>
          <a:p>
            <a:r>
              <a:rPr lang="en-US" sz="1800" dirty="0"/>
              <a:t>The Harrow CLA service began receiving the minutes of the weekly meetings held to discuss missing YP. We began to update the safeguarding node on the YP’s electronic records. There were a few weeks around the Christmas period when we did not receive the minutes. The Harrow CLA team will look to resume this liaison with the VVE team moving forward.</a:t>
            </a:r>
            <a:endParaRPr lang="en-GB" sz="1800" dirty="0"/>
          </a:p>
          <a:p>
            <a:r>
              <a:rPr lang="en-US" sz="1800" dirty="0"/>
              <a:t>In October 2021 A Peer Review of the Harrow CLA Service took place. The outcome of this was very positive. </a:t>
            </a:r>
          </a:p>
          <a:p>
            <a:r>
              <a:rPr lang="en-GB" sz="1800" dirty="0"/>
              <a:t>The Harrow CLA service have developed a letter to support YP registering with Local Dentists to ensure they are prioritised.</a:t>
            </a:r>
          </a:p>
          <a:p>
            <a:endParaRPr lang="en-GB" sz="2000" dirty="0"/>
          </a:p>
          <a:p>
            <a:endParaRPr lang="en-GB" dirty="0"/>
          </a:p>
        </p:txBody>
      </p:sp>
    </p:spTree>
    <p:extLst>
      <p:ext uri="{BB962C8B-B14F-4D97-AF65-F5344CB8AC3E}">
        <p14:creationId xmlns:p14="http://schemas.microsoft.com/office/powerpoint/2010/main" val="1528446930"/>
      </p:ext>
    </p:extLst>
  </p:cSld>
  <p:clrMapOvr>
    <a:masterClrMapping/>
  </p:clrMapOvr>
</p:sld>
</file>

<file path=ppt/theme/theme1.xml><?xml version="1.0" encoding="utf-8"?>
<a:theme xmlns:a="http://schemas.openxmlformats.org/drawingml/2006/main" name="Powerpoint_template_Corporate_0913_1">
  <a:themeElements>
    <a:clrScheme name="CNWL colours">
      <a:dk1>
        <a:srgbClr val="323232"/>
      </a:dk1>
      <a:lt1>
        <a:sysClr val="window" lastClr="FFFFFF"/>
      </a:lt1>
      <a:dk2>
        <a:srgbClr val="1155A3"/>
      </a:dk2>
      <a:lt2>
        <a:srgbClr val="EEECE1"/>
      </a:lt2>
      <a:accent1>
        <a:srgbClr val="1155A3"/>
      </a:accent1>
      <a:accent2>
        <a:srgbClr val="EA7C1C"/>
      </a:accent2>
      <a:accent3>
        <a:srgbClr val="56A823"/>
      </a:accent3>
      <a:accent4>
        <a:srgbClr val="128E87"/>
      </a:accent4>
      <a:accent5>
        <a:srgbClr val="1155A3"/>
      </a:accent5>
      <a:accent6>
        <a:srgbClr val="1155A3"/>
      </a:accent6>
      <a:hlink>
        <a:srgbClr val="EA7C1C"/>
      </a:hlink>
      <a:folHlink>
        <a:srgbClr val="EA7C1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CNWL Document" ma:contentTypeID="0x01010037F649FF41B56D468B58C8B6A432FAF700B0510FB8D7A54646B0DBA09894352EC7" ma:contentTypeVersion="14" ma:contentTypeDescription="" ma:contentTypeScope="" ma:versionID="b04ff27d1236c524ba522a56598036a1">
  <xsd:schema xmlns:xsd="http://www.w3.org/2001/XMLSchema" xmlns:xs="http://www.w3.org/2001/XMLSchema" xmlns:p="http://schemas.microsoft.com/office/2006/metadata/properties" xmlns:ns2="d55a2aa7-1f63-4be8-a81a-1181d5d8da85" xmlns:ns3="1fe66f9f-afaa-41ac-9494-6b55b285a732" targetNamespace="http://schemas.microsoft.com/office/2006/metadata/properties" ma:root="true" ma:fieldsID="3df77e3ad8b380742b15853222a6bdd0" ns2:_="" ns3:_="">
    <xsd:import namespace="d55a2aa7-1f63-4be8-a81a-1181d5d8da85"/>
    <xsd:import namespace="1fe66f9f-afaa-41ac-9494-6b55b285a732"/>
    <xsd:element name="properties">
      <xsd:complexType>
        <xsd:sequence>
          <xsd:element name="documentManagement">
            <xsd:complexType>
              <xsd:all>
                <xsd:element ref="ns2:Document_x0020_Type" minOccurs="0"/>
                <xsd:element ref="ns2:Document_x0020_description"/>
                <xsd:element ref="ns2:Programmes" minOccurs="0"/>
                <xsd:element ref="ns2:Professions" minOccurs="0"/>
                <xsd:element ref="ns2:Clinical_x0020_Networks" minOccurs="0"/>
                <xsd:element ref="ns2:Staffside" minOccurs="0"/>
                <xsd:element ref="ns2:Review_x0020_date"/>
                <xsd:element ref="ns2:TaxCatchAllLabel" minOccurs="0"/>
                <xsd:element ref="ns2:g46565d3122d4456818985e8048aeb88" minOccurs="0"/>
                <xsd:element ref="ns2:TaxCatchAll" minOccurs="0"/>
                <xsd:element ref="ns2:TaxKeywordTaxHTField" minOccurs="0"/>
                <xsd:element ref="ns2:c15e5c2c07574216bb5a58a25cf1972a" minOccurs="0"/>
                <xsd:element ref="ns3:Document_x0020_owner"/>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5a2aa7-1f63-4be8-a81a-1181d5d8da85" elementFormDefault="qualified">
    <xsd:import namespace="http://schemas.microsoft.com/office/2006/documentManagement/types"/>
    <xsd:import namespace="http://schemas.microsoft.com/office/infopath/2007/PartnerControls"/>
    <xsd:element name="Document_x0020_Type" ma:index="2" nillable="true" ma:displayName="Document Type" ma:format="Dropdown" ma:internalName="Document_x0020_Type">
      <xsd:simpleType>
        <xsd:restriction base="dms:Choice">
          <xsd:enumeration value="Agenda"/>
          <xsd:enumeration value="Business Intelligence Tool (QRGs)"/>
          <xsd:enumeration value="Business rule"/>
          <xsd:enumeration value="Care process"/>
          <xsd:enumeration value="Form"/>
          <xsd:enumeration value="Formulary"/>
          <xsd:enumeration value="Guidance"/>
          <xsd:enumeration value="Information"/>
          <xsd:enumeration value="Infrastructure Programme new IT rollout QRGs"/>
          <xsd:enumeration value="Jade QRG"/>
          <xsd:enumeration value="Job description"/>
          <xsd:enumeration value="Leaflet"/>
          <xsd:enumeration value="Letter"/>
          <xsd:enumeration value="Local Operating Procedure"/>
          <xsd:enumeration value="Logo"/>
          <xsd:enumeration value="Meds management audit - national"/>
          <xsd:enumeration value="Meds management audit - Trustwide/local"/>
          <xsd:enumeration value="Minutes"/>
          <xsd:enumeration value="New drug review"/>
          <xsd:enumeration value="Newsletter"/>
          <xsd:enumeration value="Patient Group Direction"/>
          <xsd:enumeration value="Patient information leaflet"/>
          <xsd:enumeration value="Plan"/>
          <xsd:enumeration value="Policy - corporate"/>
          <xsd:enumeration value="Policy - clinical"/>
          <xsd:enumeration value="Poster"/>
          <xsd:enumeration value="Presentation"/>
          <xsd:enumeration value="Project management template"/>
          <xsd:enumeration value="Report"/>
          <xsd:enumeration value="RiO QRG"/>
          <xsd:enumeration value="Service description and operations"/>
          <xsd:enumeration value="Standard Operating Procedure"/>
          <xsd:enumeration value="Strategy"/>
          <xsd:enumeration value="SystmOne Cutover Documents - Milton Keynes Mental Health"/>
          <xsd:enumeration value="Toolkit"/>
          <xsd:enumeration value="Written instruction"/>
        </xsd:restriction>
      </xsd:simpleType>
    </xsd:element>
    <xsd:element name="Document_x0020_description" ma:index="3" ma:displayName="Document description" ma:description="Summary description of document." ma:internalName="Document_x0020_description">
      <xsd:simpleType>
        <xsd:restriction base="dms:Note">
          <xsd:maxLength value="255"/>
        </xsd:restriction>
      </xsd:simpleType>
    </xsd:element>
    <xsd:element name="Programmes" ma:index="6" nillable="true" ma:displayName="Campaigns and Programmes" ma:internalName="Programmes">
      <xsd:complexType>
        <xsd:complexContent>
          <xsd:extension base="dms:MultiChoice">
            <xsd:sequence>
              <xsd:element name="Value" maxOccurs="unbounded" minOccurs="0" nillable="true">
                <xsd:simpleType>
                  <xsd:restriction base="dms:Choice">
                    <xsd:enumeration value="Annual and Hidden Gems"/>
                    <xsd:enumeration value="Care Act"/>
                    <xsd:enumeration value="Care Programme Approach"/>
                    <xsd:enumeration value="The Challenge"/>
                    <xsd:enumeration value="Getting It Right First Time"/>
                    <xsd:enumeration value="Going Green for 2015"/>
                    <xsd:enumeration value="Kung-Flu Fighting"/>
                    <xsd:enumeration value="More Time For Care"/>
                    <xsd:enumeration value="Nurse Revalidation"/>
                    <xsd:enumeration value="Occupational Health &amp; Wellbeing Service Pilot"/>
                    <xsd:enumeration value="Smoking Cessation"/>
                  </xsd:restriction>
                </xsd:simpleType>
              </xsd:element>
            </xsd:sequence>
          </xsd:extension>
        </xsd:complexContent>
      </xsd:complexType>
    </xsd:element>
    <xsd:element name="Professions" ma:index="7" nillable="true" ma:displayName="Professions" ma:internalName="Professions">
      <xsd:complexType>
        <xsd:complexContent>
          <xsd:extension base="dms:MultiChoice">
            <xsd:sequence>
              <xsd:element name="Value" maxOccurs="unbounded" minOccurs="0" nillable="true">
                <xsd:simpleType>
                  <xsd:restriction base="dms:Choice">
                    <xsd:enumeration value="Allied Health Professions"/>
                    <xsd:enumeration value="Arts Psychotherapies"/>
                    <xsd:enumeration value="Medical"/>
                    <xsd:enumeration value="Nursing"/>
                    <xsd:enumeration value="Occupational Therapy"/>
                    <xsd:enumeration value="Peer Support"/>
                    <xsd:enumeration value="Pharmacy"/>
                    <xsd:enumeration value="Psychology"/>
                    <xsd:enumeration value="Psychotherapy"/>
                    <xsd:enumeration value="Social Work"/>
                  </xsd:restriction>
                </xsd:simpleType>
              </xsd:element>
            </xsd:sequence>
          </xsd:extension>
        </xsd:complexContent>
      </xsd:complexType>
    </xsd:element>
    <xsd:element name="Clinical_x0020_Networks" ma:index="8" nillable="true" ma:displayName="Clinical Specialties &amp; Practice" ma:internalName="Clinical_x0020_Networks">
      <xsd:complexType>
        <xsd:complexContent>
          <xsd:extension base="dms:MultiChoice">
            <xsd:sequence>
              <xsd:element name="Value" maxOccurs="unbounded" minOccurs="0" nillable="true">
                <xsd:simpleType>
                  <xsd:restriction base="dms:Choice">
                    <xsd:enumeration value="Community health - adults"/>
                    <xsd:enumeration value="Community health- children"/>
                    <xsd:enumeration value="Mental health - acute"/>
                    <xsd:enumeration value="Mental health - older adults"/>
                    <xsd:enumeration value="Mental health - primary care"/>
                    <xsd:enumeration value="Mental health - psychological medicine"/>
                    <xsd:enumeration value="Mental health - urgent care"/>
                  </xsd:restriction>
                </xsd:simpleType>
              </xsd:element>
            </xsd:sequence>
          </xsd:extension>
        </xsd:complexContent>
      </xsd:complexType>
    </xsd:element>
    <xsd:element name="Staffside" ma:index="9" nillable="true" ma:displayName="Staffside" ma:internalName="Staffside">
      <xsd:complexType>
        <xsd:complexContent>
          <xsd:extension base="dms:MultiChoice">
            <xsd:sequence>
              <xsd:element name="Value" maxOccurs="unbounded" minOccurs="0" nillable="true">
                <xsd:simpleType>
                  <xsd:restriction base="dms:Choice">
                    <xsd:enumeration value="Staffside"/>
                  </xsd:restriction>
                </xsd:simpleType>
              </xsd:element>
            </xsd:sequence>
          </xsd:extension>
        </xsd:complexContent>
      </xsd:complexType>
    </xsd:element>
    <xsd:element name="Review_x0020_date" ma:index="10" ma:displayName="Review date" ma:format="DateOnly" ma:indexed="true" ma:internalName="Review_x0020_date">
      <xsd:simpleType>
        <xsd:restriction base="dms:DateTime"/>
      </xsd:simpleType>
    </xsd:element>
    <xsd:element name="TaxCatchAllLabel" ma:index="11" nillable="true" ma:displayName="Taxonomy Catch All Column1" ma:hidden="true" ma:list="{0fb44cf2-5611-48b2-ba74-f7fdeb92b687}" ma:internalName="TaxCatchAllLabel" ma:readOnly="true" ma:showField="CatchAllDataLabel" ma:web="d55a2aa7-1f63-4be8-a81a-1181d5d8da85">
      <xsd:complexType>
        <xsd:complexContent>
          <xsd:extension base="dms:MultiChoiceLookup">
            <xsd:sequence>
              <xsd:element name="Value" type="dms:Lookup" maxOccurs="unbounded" minOccurs="0" nillable="true"/>
            </xsd:sequence>
          </xsd:extension>
        </xsd:complexContent>
      </xsd:complexType>
    </xsd:element>
    <xsd:element name="g46565d3122d4456818985e8048aeb88" ma:index="16" nillable="true" ma:taxonomy="true" ma:internalName="g46565d3122d4456818985e8048aeb88" ma:taxonomyFieldName="Service1" ma:displayName="Service" ma:default="" ma:fieldId="{046565d3-122d-4456-8189-85e8048aeb88}" ma:taxonomyMulti="true" ma:sspId="68b78ba7-c80a-4cf5-885d-38c930f97c7f" ma:termSetId="78037eef-cf8a-487e-a510-f54848274eba" ma:anchorId="00000000-0000-0000-0000-000000000000" ma:open="false" ma:isKeyword="false">
      <xsd:complexType>
        <xsd:sequence>
          <xsd:element ref="pc:Terms" minOccurs="0" maxOccurs="1"/>
        </xsd:sequence>
      </xsd:complexType>
    </xsd:element>
    <xsd:element name="TaxCatchAll" ma:index="19" nillable="true" ma:displayName="Taxonomy Catch All Column" ma:hidden="true" ma:list="{0fb44cf2-5611-48b2-ba74-f7fdeb92b687}" ma:internalName="TaxCatchAll" ma:showField="CatchAllData" ma:web="d55a2aa7-1f63-4be8-a81a-1181d5d8da85">
      <xsd:complexType>
        <xsd:complexContent>
          <xsd:extension base="dms:MultiChoiceLookup">
            <xsd:sequence>
              <xsd:element name="Value" type="dms:Lookup" maxOccurs="unbounded" minOccurs="0" nillable="true"/>
            </xsd:sequence>
          </xsd:extension>
        </xsd:complexContent>
      </xsd:complexType>
    </xsd:element>
    <xsd:element name="TaxKeywordTaxHTField" ma:index="21"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c15e5c2c07574216bb5a58a25cf1972a" ma:index="22" nillable="true" ma:taxonomy="true" ma:internalName="c15e5c2c07574216bb5a58a25cf1972a" ma:taxonomyFieldName="CNWLDepartment" ma:displayName="CNWLDepartment" ma:default="" ma:fieldId="{c15e5c2c-0757-4216-bb5a-58a25cf1972a}" ma:taxonomyMulti="true" ma:sspId="68b78ba7-c80a-4cf5-885d-38c930f97c7f" ma:termSetId="976a3b27-16a8-4e2b-adc2-c8da86f97ec2"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fe66f9f-afaa-41ac-9494-6b55b285a732" elementFormDefault="qualified">
    <xsd:import namespace="http://schemas.microsoft.com/office/2006/documentManagement/types"/>
    <xsd:import namespace="http://schemas.microsoft.com/office/infopath/2007/PartnerControls"/>
    <xsd:element name="Document_x0020_owner" ma:index="23" ma:displayName="Document owner" ma:list="UserInfo" ma:SearchPeopleOnly="false" ma:SharePointGroup="0" ma:internalName="Docum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ocument_x0020_owner xmlns="1fe66f9f-afaa-41ac-9494-6b55b285a732">
      <UserInfo>
        <DisplayName>Imogen Sweeney</DisplayName>
        <AccountId>14085</AccountId>
        <AccountType/>
      </UserInfo>
    </Document_x0020_owner>
    <Clinical_x0020_Networks xmlns="d55a2aa7-1f63-4be8-a81a-1181d5d8da85"/>
    <c15e5c2c07574216bb5a58a25cf1972a xmlns="d55a2aa7-1f63-4be8-a81a-1181d5d8da85">
      <Terms xmlns="http://schemas.microsoft.com/office/infopath/2007/PartnerControls">
        <TermInfo xmlns="http://schemas.microsoft.com/office/infopath/2007/PartnerControls">
          <TermName xmlns="http://schemas.microsoft.com/office/infopath/2007/PartnerControls">Communications</TermName>
          <TermId xmlns="http://schemas.microsoft.com/office/infopath/2007/PartnerControls">d8475214-2b6e-4a09-a4e8-76152dd0ef3b</TermId>
        </TermInfo>
      </Terms>
    </c15e5c2c07574216bb5a58a25cf1972a>
    <g46565d3122d4456818985e8048aeb88 xmlns="d55a2aa7-1f63-4be8-a81a-1181d5d8da85">
      <Terms xmlns="http://schemas.microsoft.com/office/infopath/2007/PartnerControls"/>
    </g46565d3122d4456818985e8048aeb88>
    <Professions xmlns="d55a2aa7-1f63-4be8-a81a-1181d5d8da85"/>
    <TaxCatchAll xmlns="d55a2aa7-1f63-4be8-a81a-1181d5d8da85">
      <Value>33</Value>
    </TaxCatchAll>
    <Document_x0020_Type xmlns="d55a2aa7-1f63-4be8-a81a-1181d5d8da85">Toolkit</Document_x0020_Type>
    <Staffside xmlns="d55a2aa7-1f63-4be8-a81a-1181d5d8da85"/>
    <Review_x0020_date xmlns="d55a2aa7-1f63-4be8-a81a-1181d5d8da85">2018-05-23T23:00:00+00:00</Review_x0020_date>
    <TaxKeywordTaxHTField xmlns="d55a2aa7-1f63-4be8-a81a-1181d5d8da85">
      <Terms xmlns="http://schemas.microsoft.com/office/infopath/2007/PartnerControls"/>
    </TaxKeywordTaxHTField>
    <Document_x0020_description xmlns="d55a2aa7-1f63-4be8-a81a-1181d5d8da85">Powerpoint presentation template</Document_x0020_description>
    <Programmes xmlns="d55a2aa7-1f63-4be8-a81a-1181d5d8da85"/>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0FE3BF4-F904-4489-B480-1FEED0D1CD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5a2aa7-1f63-4be8-a81a-1181d5d8da85"/>
    <ds:schemaRef ds:uri="1fe66f9f-afaa-41ac-9494-6b55b285a73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BE949AE-A21F-411D-A085-15F81242DCB5}">
  <ds:schemaRef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schemas.microsoft.com/office/infopath/2007/PartnerControls"/>
    <ds:schemaRef ds:uri="1fe66f9f-afaa-41ac-9494-6b55b285a732"/>
    <ds:schemaRef ds:uri="http://purl.org/dc/terms/"/>
    <ds:schemaRef ds:uri="d55a2aa7-1f63-4be8-a81a-1181d5d8da85"/>
    <ds:schemaRef ds:uri="http://www.w3.org/XML/1998/namespace"/>
    <ds:schemaRef ds:uri="http://purl.org/dc/dcmitype/"/>
  </ds:schemaRefs>
</ds:datastoreItem>
</file>

<file path=customXml/itemProps3.xml><?xml version="1.0" encoding="utf-8"?>
<ds:datastoreItem xmlns:ds="http://schemas.openxmlformats.org/officeDocument/2006/customXml" ds:itemID="{3418AE1E-CBF7-410D-9D62-29F6247D07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622</TotalTime>
  <Words>687</Words>
  <Application>Microsoft Office PowerPoint</Application>
  <PresentationFormat>On-screen Show (4:3)</PresentationFormat>
  <Paragraphs>91</Paragraphs>
  <Slides>11</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Times New Roman</vt:lpstr>
      <vt:lpstr>Powerpoint_template_Corporate_0913_1</vt:lpstr>
      <vt:lpstr>Custom Design</vt:lpstr>
      <vt:lpstr>PowerPoint Presentation</vt:lpstr>
      <vt:lpstr>Key Performance Indicators for Harrow CLA</vt:lpstr>
      <vt:lpstr>Exception Reporting</vt:lpstr>
      <vt:lpstr>Other Service Specification Requirements</vt:lpstr>
      <vt:lpstr>KPI’s for Harrow CLA July – December 2021</vt:lpstr>
      <vt:lpstr>Covid Immunisations</vt:lpstr>
      <vt:lpstr>Training Attended by CLA Team</vt:lpstr>
      <vt:lpstr>Meetings Attended</vt:lpstr>
      <vt:lpstr>New Processes</vt:lpstr>
      <vt:lpstr>Dental Health</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Juice Mac Pro 2</dc:creator>
  <cp:keywords/>
  <cp:lastModifiedBy>Christine Nichols</cp:lastModifiedBy>
  <cp:revision>71</cp:revision>
  <dcterms:created xsi:type="dcterms:W3CDTF">2013-11-04T16:30:39Z</dcterms:created>
  <dcterms:modified xsi:type="dcterms:W3CDTF">2022-01-11T16:58:18Z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xKeyword">
    <vt:lpwstr/>
  </property>
  <property fmtid="{D5CDD505-2E9C-101B-9397-08002B2CF9AE}" pid="3" name="CNWLDepartment">
    <vt:lpwstr>33;#Communications|d8475214-2b6e-4a09-a4e8-76152dd0ef3b</vt:lpwstr>
  </property>
  <property fmtid="{D5CDD505-2E9C-101B-9397-08002B2CF9AE}" pid="4" name="ContentTypeId">
    <vt:lpwstr>0x01010037F649FF41B56D468B58C8B6A432FAF700B0510FB8D7A54646B0DBA09894352EC7</vt:lpwstr>
  </property>
  <property fmtid="{D5CDD505-2E9C-101B-9397-08002B2CF9AE}" pid="5" name="Service1">
    <vt:lpwstr/>
  </property>
</Properties>
</file>